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079BDD-9052-4121-8B9D-81B18B50B3AD}">
  <a:tblStyle styleId="{B7079BDD-9052-4121-8B9D-81B18B50B3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regular.fntdata"/><Relationship Id="rId25" Type="http://schemas.openxmlformats.org/officeDocument/2006/relationships/slide" Target="slides/slide18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ebc822ef7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3ebc822ef7_2_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3ebc822ef7_2_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bc822ef7_13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ebc822ef7_13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ebc822ef7_13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ebc822ef7_13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3ebc822ef7_13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3ebc822ef7_13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ebc822ef7_13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3ebc822ef7_13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3ebc822ef7_13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ebc822ef7_13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3ebc822ef7_13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ebc822ef7_13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ebc822ef7_1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3ebc822ef7_1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3ebc822ef7_1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bc822ef7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3ebc822ef7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ebc822ef7_2_1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ebc822ef7_2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3ebc822ef7_2_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3ebc822ef7_2_1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ebc822ef7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3ebc822ef7_2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ebc822ef7_2_1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bc822ef7_1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3ebc822ef7_1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3ebc822ef7_1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c822ef7_2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3ebc822ef7_2_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3ebc822ef7_2_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bc822ef7_2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3ebc822ef7_2_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  <p:sp>
        <p:nvSpPr>
          <p:cNvPr id="130" name="Google Shape;130;g13ebc822ef7_2_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bc822ef7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3ebc822ef7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3ebc822ef7_2_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ebc822ef7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3ebc822ef7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ebc822ef7_2_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bc822ef7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3ebc822ef7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ebc822ef7_1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ebc822ef7_13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3ebc822ef7_13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3ebc822ef7_13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bc822ef7_13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3ebc822ef7_13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3ebc822ef7_13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ebc822ef7_1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3ebc822ef7_13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3ebc822ef7_13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614102" y="3974123"/>
            <a:ext cx="3892907" cy="2827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613666" y="1655618"/>
            <a:ext cx="3893344" cy="21582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"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8185" y="-218010"/>
            <a:ext cx="4956026" cy="5579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666" y="4824820"/>
            <a:ext cx="1266455" cy="1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3" type="body"/>
          </p:nvPr>
        </p:nvSpPr>
        <p:spPr>
          <a:xfrm>
            <a:off x="1852504" y="4825757"/>
            <a:ext cx="2022957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1">
  <p:cSld name="Content Slide 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09624" y="472802"/>
            <a:ext cx="7825979" cy="3681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609624" y="1147187"/>
            <a:ext cx="7829550" cy="31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3" type="body"/>
          </p:nvPr>
        </p:nvSpPr>
        <p:spPr>
          <a:xfrm>
            <a:off x="6147944" y="4836457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-2667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A4A6B3"/>
              </a:buClr>
              <a:buSzPts val="600"/>
              <a:buFont typeface="Arial"/>
              <a:buChar char="•"/>
              <a:defRPr b="0" i="0" sz="600" u="none" cap="none" strike="noStrike">
                <a:solidFill>
                  <a:srgbClr val="A4A6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3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2642911" y="3336897"/>
            <a:ext cx="3893344" cy="8223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2625326" y="1625296"/>
            <a:ext cx="419750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666" y="4824820"/>
            <a:ext cx="1266455" cy="1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1852504" y="4825757"/>
            <a:ext cx="2022957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2711955" y="1374078"/>
            <a:ext cx="3893344" cy="21582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99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2685620" y="2751727"/>
            <a:ext cx="3769093" cy="3681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/>
          <p:nvPr/>
        </p:nvSpPr>
        <p:spPr>
          <a:xfrm>
            <a:off x="3955310" y="2622869"/>
            <a:ext cx="1229711" cy="342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4824820"/>
            <a:ext cx="758189" cy="1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/>
          <p:nvPr/>
        </p:nvSpPr>
        <p:spPr>
          <a:xfrm>
            <a:off x="4179677" y="1684385"/>
            <a:ext cx="784646" cy="7846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/>
          <p:nvPr/>
        </p:nvSpPr>
        <p:spPr>
          <a:xfrm>
            <a:off x="0" y="-1663"/>
            <a:ext cx="9144002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2687454" y="2152922"/>
            <a:ext cx="3769093" cy="3681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2687453" y="2761293"/>
            <a:ext cx="3769094" cy="2827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>
            <a:off x="3957145" y="2622869"/>
            <a:ext cx="1229711" cy="342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4824820"/>
            <a:ext cx="758189" cy="1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">
  <p:cSld name="Breaker 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2687454" y="2152922"/>
            <a:ext cx="3769093" cy="3681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2687453" y="2761293"/>
            <a:ext cx="3769094" cy="2827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0"/>
          <p:cNvSpPr/>
          <p:nvPr/>
        </p:nvSpPr>
        <p:spPr>
          <a:xfrm>
            <a:off x="3957145" y="2622869"/>
            <a:ext cx="1229711" cy="342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1" y="4824820"/>
            <a:ext cx="758189" cy="1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">
  <p:cSld name="Breaker 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2685620" y="2751727"/>
            <a:ext cx="3769093" cy="3681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1"/>
          <p:cNvSpPr/>
          <p:nvPr/>
        </p:nvSpPr>
        <p:spPr>
          <a:xfrm>
            <a:off x="3955310" y="2622869"/>
            <a:ext cx="1229711" cy="3429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1"/>
          <p:cNvSpPr/>
          <p:nvPr/>
        </p:nvSpPr>
        <p:spPr>
          <a:xfrm>
            <a:off x="4179677" y="1684385"/>
            <a:ext cx="784646" cy="78464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/>
        </p:nvSpPr>
        <p:spPr>
          <a:xfrm>
            <a:off x="2532860" y="2216429"/>
            <a:ext cx="407828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Thank you!();</a:t>
            </a:r>
            <a:endParaRPr sz="1100"/>
          </a:p>
        </p:txBody>
      </p:sp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1" y="4824820"/>
            <a:ext cx="758189" cy="1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ing Slide">
  <p:cSld name="1_Ending Slide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text on a white surface&#10;&#10;Description automatically generated" id="96" name="Google Shape;96;p23"/>
          <p:cNvPicPr preferRelativeResize="0"/>
          <p:nvPr/>
        </p:nvPicPr>
        <p:blipFill rotWithShape="1">
          <a:blip r:embed="rId2">
            <a:alphaModFix/>
          </a:blip>
          <a:srcRect b="15914" l="20584" r="19662" t="6803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Slide-1">
  <p:cSld name="Section_Slide-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7460" y="0"/>
            <a:ext cx="7916540" cy="44530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</p:pic>
      <p:sp>
        <p:nvSpPr>
          <p:cNvPr id="99" name="Google Shape;99;p24"/>
          <p:cNvSpPr txBox="1"/>
          <p:nvPr>
            <p:ph type="title"/>
          </p:nvPr>
        </p:nvSpPr>
        <p:spPr>
          <a:xfrm>
            <a:off x="293378" y="2939745"/>
            <a:ext cx="5995910" cy="5499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3F82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83F8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293378" y="3568395"/>
            <a:ext cx="6709588" cy="38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83F8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rgbClr val="083F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sign&#10;&#10;Description automatically generated" id="101" name="Google Shape;1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12" y="4790145"/>
            <a:ext cx="832541" cy="22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4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aabcjournal.org/science-finding-lost-pets/" TargetMode="External"/><Relationship Id="rId4" Type="http://schemas.openxmlformats.org/officeDocument/2006/relationships/hyperlink" Target="https://iaabcjournal.org/science-finding-lost-pet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8CpxFCs2Plwjw-mKENRmQApz-k_8dzP_/view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aabcjournal.org/science-finding-lost-pet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qb-j_B5GwKW20qMeWHaSRStiMdatDWCF/view" TargetMode="External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171450" y="2275625"/>
            <a:ext cx="3818700" cy="23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" sz="2400"/>
              <a:t>2022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RTO Hackathon: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i="1" lang="en" sz="2400">
                <a:latin typeface="Arial"/>
                <a:ea typeface="Arial"/>
                <a:cs typeface="Arial"/>
                <a:sym typeface="Arial"/>
              </a:rPr>
              <a:t>QR Reunite </a:t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Pet-TECH Masters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i="1" lang="en" sz="1900"/>
              <a:t>July 24, 2022</a:t>
            </a:r>
            <a:endParaRPr i="1" sz="1900"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79250"/>
            <a:ext cx="3257549" cy="20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26" name="Google Shape;226;p34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27" name="Google Shape;227;p34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50" y="880800"/>
            <a:ext cx="3990049" cy="41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224" y="833100"/>
            <a:ext cx="1997141" cy="41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36" name="Google Shape;236;p35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37" name="Google Shape;237;p35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59" y="1665394"/>
            <a:ext cx="5416120" cy="27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25" y="1185885"/>
            <a:ext cx="6224026" cy="33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725" y="1185885"/>
            <a:ext cx="6224026" cy="334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47" name="Google Shape;247;p36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48" name="Google Shape;248;p36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59" y="1665394"/>
            <a:ext cx="5416120" cy="27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925" y="1027450"/>
            <a:ext cx="6409127" cy="34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58" name="Google Shape;258;p37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50" y="349575"/>
            <a:ext cx="4891050" cy="43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Why all the ‘Good Bois’ in the neighborhood will love this…</a:t>
            </a:r>
            <a:endParaRPr b="1"/>
          </a:p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67" name="Google Shape;267;p38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68" name="Google Shape;268;p38"/>
          <p:cNvGraphicFramePr/>
          <p:nvPr/>
        </p:nvGraphicFramePr>
        <p:xfrm>
          <a:off x="812225" y="116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{B7079BDD-9052-4121-8B9D-81B18B50B3AD}</a:tableStyleId>
              </a:tblPr>
              <a:tblGrid>
                <a:gridCol w="1437400"/>
                <a:gridCol w="5801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Feature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Problems addressed</a:t>
                      </a:r>
                      <a:endParaRPr b="1"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QR Code Tags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i="1" lang="en" sz="1100"/>
                        <a:t>Dynamic information </a:t>
                      </a:r>
                      <a:r>
                        <a:rPr lang="en" sz="1100"/>
                        <a:t>vs Outdated/limited information on physical collars.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Any passerby can scan without restraining the animal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i="1" lang="en" sz="1100"/>
                        <a:t>Ease of use</a:t>
                      </a:r>
                      <a:r>
                        <a:rPr lang="en" sz="1100"/>
                        <a:t>. Only a mobile phone is sufficient vs complicated equipment for microchip scanning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 vMerge="1"/>
              </a:tr>
              <a:tr h="381000">
                <a:tc vMerge="1"/>
                <a:tc v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Owner notifications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The rescuer can immediately and </a:t>
                      </a:r>
                      <a:r>
                        <a:rPr b="1" i="1" lang="en" sz="1100"/>
                        <a:t>effortlessly notify</a:t>
                      </a:r>
                      <a:r>
                        <a:rPr lang="en" sz="1100"/>
                        <a:t> the owner without concerns regarding their </a:t>
                      </a:r>
                      <a:r>
                        <a:rPr b="1" i="1" lang="en" sz="1100"/>
                        <a:t>privacy</a:t>
                      </a:r>
                      <a:r>
                        <a:rPr i="1" lang="en" sz="1100"/>
                        <a:t>. </a:t>
                      </a:r>
                      <a:r>
                        <a:rPr lang="en" sz="1100"/>
                        <a:t>Improves response speed, and reduces inhibitions to help.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The owner is actively involved in the rescue process.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Community notifications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Nearby pet owner network could be more aware of pet habits, and help expedite the search.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This</a:t>
                      </a: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" sz="1100" u="sng">
                          <a:solidFill>
                            <a:srgbClr val="0000FF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study</a:t>
                      </a:r>
                      <a:r>
                        <a:rPr lang="en" sz="1100" u="sng">
                          <a:solidFill>
                            <a:schemeClr val="hlink"/>
                          </a:solidFill>
                          <a:hlinkClick r:id="rId4"/>
                        </a:rPr>
                        <a:t> </a:t>
                      </a:r>
                      <a:r>
                        <a:rPr lang="en" sz="1100"/>
                        <a:t>shows that a majority of the pets were found in the immediately neighboring properties.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Web-based design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i="1" lang="en" sz="1100"/>
                        <a:t>User-friendly.</a:t>
                      </a:r>
                      <a:r>
                        <a:rPr lang="en" sz="1100"/>
                        <a:t> Does not require the user to download an application.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What do we do next?</a:t>
            </a:r>
            <a:endParaRPr b="1"/>
          </a:p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760449" y="4788398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idx="2" type="body"/>
          </p:nvPr>
        </p:nvSpPr>
        <p:spPr>
          <a:xfrm>
            <a:off x="609622" y="962630"/>
            <a:ext cx="7825978" cy="37080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We intend for this application to expand its capabilities beyond enabling a person-to-person connect, and act as a one-stop-solution for mutual-aid and community involvement. We envision the following steps: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Community Building: </a:t>
            </a:r>
            <a:r>
              <a:rPr b="0" i="0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Local pet owners can volunteer to get to know each other and their pets.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Our goal is to create a friendly neighborhood for our pets.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Risk Assessment: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Based on the community data, and shared experiences, we could build pet loss risk predictions using features like</a:t>
            </a:r>
            <a:r>
              <a:rPr b="0" i="0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location, current condition, type of pet, spay/neuter status.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Awareness: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We aim to create a crowd-sourced, location specific database for local resources and helplines for lost pets. 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Expansion: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Involving “Kill Free” shelters in our community can have the dual benefit of faster returns, and increased adoption of abandoned pets.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Seamless Tracking: 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Our application can also integrate with other existing devices like GPS trackers to provide a seamless pet tracing experience.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p39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74775" y="3360075"/>
            <a:ext cx="41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" sz="2400"/>
              <a:t>Questions Please :)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" sz="2400"/>
              <a:t>Thank you!</a:t>
            </a:r>
            <a:endParaRPr sz="2400"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00" y="901000"/>
            <a:ext cx="3619374" cy="19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Long Demo - 4 minutes version</a:t>
            </a:r>
            <a:endParaRPr/>
          </a:p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6760449" y="4788398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92" name="Google Shape;292;p41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3" name="Google Shape;293;p41" title="Demo-pe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075" y="1188750"/>
            <a:ext cx="6540625" cy="35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Why is our solution worth it?</a:t>
            </a:r>
            <a:endParaRPr/>
          </a:p>
        </p:txBody>
      </p:sp>
      <p:sp>
        <p:nvSpPr>
          <p:cNvPr id="300" name="Google Shape;300;p42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301" name="Google Shape;301;p42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42"/>
          <p:cNvSpPr txBox="1"/>
          <p:nvPr/>
        </p:nvSpPr>
        <p:spPr>
          <a:xfrm>
            <a:off x="1024625" y="1222500"/>
            <a:ext cx="7038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Once the finders find the pet, they can receive the pet information through the QR code and contact the owner directly, which </a:t>
            </a:r>
            <a:r>
              <a:rPr lang="en"/>
              <a:t>means</a:t>
            </a:r>
            <a:r>
              <a:rPr lang="en"/>
              <a:t> that </a:t>
            </a:r>
            <a:r>
              <a:rPr lang="en"/>
              <a:t>people</a:t>
            </a:r>
            <a:r>
              <a:rPr lang="en"/>
              <a:t> don’t need to send pets to the shelters.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All the lost pets are shown on our website with the location showing on the map, which increase the possibility of them to be </a:t>
            </a:r>
            <a:r>
              <a:rPr lang="en"/>
              <a:t>rescued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notification sent to the nearby user makes the reuniting process more efficient.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User-friendly and succinct </a:t>
            </a:r>
            <a:r>
              <a:rPr lang="en"/>
              <a:t>web page</a:t>
            </a:r>
            <a:r>
              <a:rPr lang="en"/>
              <a:t> design make it </a:t>
            </a:r>
            <a:r>
              <a:rPr lang="en"/>
              <a:t>easier</a:t>
            </a:r>
            <a:r>
              <a:rPr lang="en"/>
              <a:t> to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Real-time QR code information update through our web page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The “Hoomans” behind QR Reunite</a:t>
            </a:r>
            <a:endParaRPr b="1"/>
          </a:p>
        </p:txBody>
      </p:sp>
      <p:cxnSp>
        <p:nvCxnSpPr>
          <p:cNvPr id="115" name="Google Shape;115;p26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609624" y="1047661"/>
            <a:ext cx="7829550" cy="527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students from different parts of the United States. We are united by our passion for Computer science, and love for animals.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5314722" y="3524950"/>
            <a:ext cx="1397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Ezhil Nikhilan C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He/Him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Rutgers</a:t>
            </a:r>
            <a:endParaRPr sz="1100"/>
          </a:p>
        </p:txBody>
      </p:sp>
      <p:sp>
        <p:nvSpPr>
          <p:cNvPr id="118" name="Google Shape;118;p26"/>
          <p:cNvSpPr txBox="1"/>
          <p:nvPr/>
        </p:nvSpPr>
        <p:spPr>
          <a:xfrm>
            <a:off x="7159375" y="3524950"/>
            <a:ext cx="1397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Valenteana Fung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She/Her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UIC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3709676" y="3524950"/>
            <a:ext cx="1268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Lingrui Li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She/Her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Stevens Inst.</a:t>
            </a:r>
            <a:endParaRPr sz="1100"/>
          </a:p>
        </p:txBody>
      </p:sp>
      <p:sp>
        <p:nvSpPr>
          <p:cNvPr id="120" name="Google Shape;120;p26"/>
          <p:cNvSpPr txBox="1"/>
          <p:nvPr/>
        </p:nvSpPr>
        <p:spPr>
          <a:xfrm>
            <a:off x="2450101" y="3524950"/>
            <a:ext cx="77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Sijia Li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She/Her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 sz="1200">
                <a:solidFill>
                  <a:schemeClr val="dk1"/>
                </a:solidFill>
              </a:rPr>
              <a:t>M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566848" y="3530200"/>
            <a:ext cx="1397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Hongrui Liu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He/Him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UMich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22" y="2112825"/>
            <a:ext cx="993751" cy="132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000" y="2136493"/>
            <a:ext cx="993750" cy="127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175" y="2112826"/>
            <a:ext cx="947065" cy="13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475" y="2276362"/>
            <a:ext cx="896095" cy="112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4288" y="1971675"/>
            <a:ext cx="1222600" cy="1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The Achilles Heel: </a:t>
            </a:r>
            <a:r>
              <a:rPr b="1" lang="en"/>
              <a:t>Mutual aid &amp; Community involvement</a:t>
            </a:r>
            <a:endParaRPr b="1"/>
          </a:p>
        </p:txBody>
      </p:sp>
      <p:sp>
        <p:nvSpPr>
          <p:cNvPr id="133" name="Google Shape;133;p27"/>
          <p:cNvSpPr txBox="1"/>
          <p:nvPr>
            <p:ph idx="3" type="body"/>
          </p:nvPr>
        </p:nvSpPr>
        <p:spPr>
          <a:xfrm>
            <a:off x="6760449" y="4788398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idx="2" type="body"/>
          </p:nvPr>
        </p:nvSpPr>
        <p:spPr>
          <a:xfrm>
            <a:off x="609625" y="1147175"/>
            <a:ext cx="77370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existing resources for pet rescue and RTO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rely on a ‘passive’ style of searching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Below are some of the problems with the traditional methods that motivated us to pursue this proposal:</a:t>
            </a:r>
            <a:endParaRPr sz="1300"/>
          </a:p>
          <a:p>
            <a:pPr indent="-2349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considerable effort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sometimes even luck to make sure that a “lost” or “found” post reaches the community wide enough to make an impact. Pets can be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misidentified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/>
          </a:p>
          <a:p>
            <a:pPr indent="-2349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According to the RTO_Hackathon data, approximately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65% of the found pets were found within 1 mile of the lost location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This shows that involving the local community can potentially be very effective and fast. </a:t>
            </a:r>
            <a:r>
              <a:rPr lang="en" sz="13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Additional resources</a:t>
            </a:r>
            <a:endParaRPr sz="1300">
              <a:solidFill>
                <a:srgbClr val="0000FF"/>
              </a:solidFill>
            </a:endParaRPr>
          </a:p>
          <a:p>
            <a:pPr indent="-2349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Existing devices like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 trackers, or microchips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either invasive, prohibitively expensive, or require considerable technological acumen.</a:t>
            </a:r>
            <a:endParaRPr sz="1300"/>
          </a:p>
          <a:p>
            <a:pPr indent="-2349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regarding safe practices, and resources is </a:t>
            </a: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either too little or too late. </a:t>
            </a:r>
            <a:endParaRPr sz="1300"/>
          </a:p>
          <a:p>
            <a:pPr indent="-2349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who find the pet eventually are deterred from helping due to cumbersome processes, or general apathy.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propose a simple QR-Code based method for identifying pets, and sending automated notifications to the pet owners and the pet-owners community for enabling a quicker response.</a:t>
            </a:r>
            <a:endParaRPr sz="1300"/>
          </a:p>
        </p:txBody>
      </p:sp>
      <p:cxnSp>
        <p:nvCxnSpPr>
          <p:cNvPr id="135" name="Google Shape;135;p27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Stakeholders: It’s You and Me.</a:t>
            </a:r>
            <a:endParaRPr b="1"/>
          </a:p>
        </p:txBody>
      </p:sp>
      <p:sp>
        <p:nvSpPr>
          <p:cNvPr id="142" name="Google Shape;142;p28"/>
          <p:cNvSpPr txBox="1"/>
          <p:nvPr>
            <p:ph idx="3" type="body"/>
          </p:nvPr>
        </p:nvSpPr>
        <p:spPr>
          <a:xfrm>
            <a:off x="6760449" y="4788398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2" type="body"/>
          </p:nvPr>
        </p:nvSpPr>
        <p:spPr>
          <a:xfrm>
            <a:off x="609624" y="1147186"/>
            <a:ext cx="3803350" cy="35235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product aims to connect the first level responders directly to the owner.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Intended users: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 Owners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Can register their pets, report lost/stolen, and send/receive notifications about lost pets.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 rescuers: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passersby or pet rescue volunteers who make first contact with the lost pet.</a:t>
            </a:r>
            <a:endParaRPr/>
          </a:p>
          <a:p>
            <a:pPr indent="-3365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Community: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network of registered owners in the locality.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8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Finder"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1105" y="108371"/>
            <a:ext cx="441542" cy="1709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bile phone" id="146" name="Google Shape;14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8573" y="695865"/>
            <a:ext cx="187032" cy="368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st Pet" id="147" name="Google Shape;14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7285" y="569788"/>
            <a:ext cx="945788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ydiver Male" id="148" name="Google Shape;14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0464" y="248863"/>
            <a:ext cx="545809" cy="142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t Face Emoji" id="149" name="Google Shape;14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5006" y="194313"/>
            <a:ext cx="396727" cy="46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 rot="10800000">
            <a:off x="6759336" y="1270905"/>
            <a:ext cx="515203" cy="6182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6444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523327" y="1817575"/>
            <a:ext cx="1168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1: Owner</a:t>
            </a:r>
            <a:endParaRPr sz="1100"/>
          </a:p>
        </p:txBody>
      </p:sp>
      <p:sp>
        <p:nvSpPr>
          <p:cNvPr id="152" name="Google Shape;152;p28"/>
          <p:cNvSpPr txBox="1"/>
          <p:nvPr/>
        </p:nvSpPr>
        <p:spPr>
          <a:xfrm>
            <a:off x="7970305" y="1824211"/>
            <a:ext cx="120957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2: Finder/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Volunteer</a:t>
            </a:r>
            <a:endParaRPr sz="1100"/>
          </a:p>
        </p:txBody>
      </p:sp>
      <p:pic>
        <p:nvPicPr>
          <p:cNvPr descr="Graphical user interface, application&#10;&#10;Description automatically generated" id="153" name="Google Shape;15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38825" y="2571750"/>
            <a:ext cx="3550526" cy="24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QR Reunite: United we stand, Divided we find.</a:t>
            </a:r>
            <a:endParaRPr b="1"/>
          </a:p>
        </p:txBody>
      </p:sp>
      <p:sp>
        <p:nvSpPr>
          <p:cNvPr id="160" name="Google Shape;160;p29"/>
          <p:cNvSpPr txBox="1"/>
          <p:nvPr>
            <p:ph idx="3" type="body"/>
          </p:nvPr>
        </p:nvSpPr>
        <p:spPr>
          <a:xfrm>
            <a:off x="6760449" y="4788398"/>
            <a:ext cx="2383551" cy="165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2" type="body"/>
          </p:nvPr>
        </p:nvSpPr>
        <p:spPr>
          <a:xfrm>
            <a:off x="609625" y="1147187"/>
            <a:ext cx="5612271" cy="39963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proposed solution aims to simplify and expedite the Return to Owner process.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 owners can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register/edit their pet/contact details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generate a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 code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the latest information. 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can be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attached on the pet collars/tags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rescuers to scan.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pet is lost, all the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owners in the nearby locations automatically receive a notification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the lost pet. All owners can access the lost pet details on our website.</a:t>
            </a:r>
            <a:endParaRPr/>
          </a:p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rescuer can scan the QR code to reach the pet details page from where, they can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 an email to the owner with a custom message.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pet’s location can also be shared with this notification.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 Stack Used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Node.js, Express.js, EJS Templates, MongoDB, Mapbox API, Passport.js</a:t>
            </a:r>
            <a:endParaRPr/>
          </a:p>
        </p:txBody>
      </p:sp>
      <p:cxnSp>
        <p:nvCxnSpPr>
          <p:cNvPr id="162" name="Google Shape;162;p29"/>
          <p:cNvCxnSpPr/>
          <p:nvPr/>
        </p:nvCxnSpPr>
        <p:spPr>
          <a:xfrm>
            <a:off x="677636" y="840980"/>
            <a:ext cx="115932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29"/>
          <p:cNvGrpSpPr/>
          <p:nvPr/>
        </p:nvGrpSpPr>
        <p:grpSpPr>
          <a:xfrm>
            <a:off x="6221895" y="540469"/>
            <a:ext cx="2782957" cy="4062562"/>
            <a:chOff x="0" y="957"/>
            <a:chExt cx="3710609" cy="5416749"/>
          </a:xfrm>
        </p:grpSpPr>
        <p:sp>
          <p:nvSpPr>
            <p:cNvPr id="164" name="Google Shape;164;p29"/>
            <p:cNvSpPr/>
            <p:nvPr/>
          </p:nvSpPr>
          <p:spPr>
            <a:xfrm>
              <a:off x="0" y="4078915"/>
              <a:ext cx="3710609" cy="1338791"/>
            </a:xfrm>
            <a:prstGeom prst="rect">
              <a:avLst/>
            </a:prstGeom>
            <a:gradFill>
              <a:gsLst>
                <a:gs pos="0">
                  <a:srgbClr val="737074">
                    <a:alpha val="89803"/>
                  </a:srgbClr>
                </a:gs>
                <a:gs pos="50000">
                  <a:srgbClr val="5F5C61">
                    <a:alpha val="89803"/>
                  </a:srgbClr>
                </a:gs>
                <a:gs pos="100000">
                  <a:srgbClr val="545156">
                    <a:alpha val="89803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0" y="4078915"/>
              <a:ext cx="3710609" cy="7229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Community</a:t>
              </a:r>
              <a:endParaRPr sz="1100"/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0" y="4775086"/>
              <a:ext cx="1855304" cy="615843"/>
            </a:xfrm>
            <a:prstGeom prst="rect">
              <a:avLst/>
            </a:prstGeom>
            <a:solidFill>
              <a:srgbClr val="D1D1D1">
                <a:alpha val="89803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 txBox="1"/>
            <p:nvPr/>
          </p:nvSpPr>
          <p:spPr>
            <a:xfrm>
              <a:off x="0" y="4775086"/>
              <a:ext cx="1855304" cy="615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Expedites the search – Owners act as rescuers.	</a:t>
              </a:r>
              <a:endParaRPr sz="1100"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1855304" y="4775086"/>
              <a:ext cx="1855304" cy="615843"/>
            </a:xfrm>
            <a:prstGeom prst="rect">
              <a:avLst/>
            </a:prstGeom>
            <a:solidFill>
              <a:srgbClr val="D1D1D1">
                <a:alpha val="81960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 txBox="1"/>
            <p:nvPr/>
          </p:nvSpPr>
          <p:spPr>
            <a:xfrm>
              <a:off x="1855304" y="4775086"/>
              <a:ext cx="1855304" cy="615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Same as Owner/Rescuer</a:t>
              </a:r>
              <a:endParaRPr sz="1100"/>
            </a:p>
          </p:txBody>
        </p:sp>
        <p:sp>
          <p:nvSpPr>
            <p:cNvPr id="170" name="Google Shape;170;p29"/>
            <p:cNvSpPr/>
            <p:nvPr/>
          </p:nvSpPr>
          <p:spPr>
            <a:xfrm rot="10800000">
              <a:off x="0" y="2039936"/>
              <a:ext cx="3710609" cy="205906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737074">
                    <a:alpha val="69803"/>
                  </a:srgbClr>
                </a:gs>
                <a:gs pos="50000">
                  <a:srgbClr val="5F5C61">
                    <a:alpha val="69803"/>
                  </a:srgbClr>
                </a:gs>
                <a:gs pos="100000">
                  <a:srgbClr val="545156">
                    <a:alpha val="69803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 txBox="1"/>
            <p:nvPr/>
          </p:nvSpPr>
          <p:spPr>
            <a:xfrm>
              <a:off x="0" y="2039936"/>
              <a:ext cx="3710609" cy="722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Owner</a:t>
              </a:r>
              <a:endParaRPr sz="1100"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589" y="2762666"/>
              <a:ext cx="1610708" cy="615659"/>
            </a:xfrm>
            <a:prstGeom prst="rect">
              <a:avLst/>
            </a:prstGeom>
            <a:solidFill>
              <a:srgbClr val="D1D1D1">
                <a:alpha val="74117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 txBox="1"/>
            <p:nvPr/>
          </p:nvSpPr>
          <p:spPr>
            <a:xfrm>
              <a:off x="589" y="2762666"/>
              <a:ext cx="1610708" cy="61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Registers pet /Generates QR Code</a:t>
              </a:r>
              <a:endParaRPr sz="1100"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1611298" y="2762666"/>
              <a:ext cx="2098721" cy="615659"/>
            </a:xfrm>
            <a:prstGeom prst="rect">
              <a:avLst/>
            </a:prstGeom>
            <a:solidFill>
              <a:srgbClr val="D1D1D1">
                <a:alpha val="65882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 txBox="1"/>
            <p:nvPr/>
          </p:nvSpPr>
          <p:spPr>
            <a:xfrm>
              <a:off x="1611298" y="2762666"/>
              <a:ext cx="2098721" cy="61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Login, Report pet as lost, Trigger email notifications, and access nearby lost pet info.</a:t>
              </a:r>
              <a:endParaRPr sz="1100"/>
            </a:p>
          </p:txBody>
        </p:sp>
        <p:sp>
          <p:nvSpPr>
            <p:cNvPr id="176" name="Google Shape;176;p29"/>
            <p:cNvSpPr/>
            <p:nvPr/>
          </p:nvSpPr>
          <p:spPr>
            <a:xfrm rot="10800000">
              <a:off x="0" y="957"/>
              <a:ext cx="3710609" cy="205906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737074">
                    <a:alpha val="49803"/>
                  </a:srgbClr>
                </a:gs>
                <a:gs pos="50000">
                  <a:srgbClr val="5F5C61">
                    <a:alpha val="49803"/>
                  </a:srgbClr>
                </a:gs>
                <a:gs pos="100000">
                  <a:srgbClr val="545156">
                    <a:alpha val="49803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 txBox="1"/>
            <p:nvPr/>
          </p:nvSpPr>
          <p:spPr>
            <a:xfrm>
              <a:off x="0" y="957"/>
              <a:ext cx="3710609" cy="722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Rescuer</a:t>
              </a:r>
              <a:endParaRPr sz="1100"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39" y="723688"/>
              <a:ext cx="1248344" cy="615659"/>
            </a:xfrm>
            <a:prstGeom prst="rect">
              <a:avLst/>
            </a:prstGeom>
            <a:solidFill>
              <a:srgbClr val="D1D1D1">
                <a:alpha val="58039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439" y="723688"/>
              <a:ext cx="1248344" cy="61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Scans QR Code.</a:t>
              </a:r>
              <a:b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need to login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9"/>
            <p:cNvSpPr/>
            <p:nvPr/>
          </p:nvSpPr>
          <p:spPr>
            <a:xfrm>
              <a:off x="1248783" y="723688"/>
              <a:ext cx="2461385" cy="615659"/>
            </a:xfrm>
            <a:prstGeom prst="rect">
              <a:avLst/>
            </a:prstGeom>
            <a:solidFill>
              <a:srgbClr val="D1D1D1">
                <a:alpha val="49803"/>
              </a:srgbClr>
            </a:solidFill>
            <a:ln cap="flat" cmpd="sng" w="9525">
              <a:solidFill>
                <a:srgbClr val="D1D1D1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9"/>
            <p:cNvSpPr txBox="1"/>
            <p:nvPr/>
          </p:nvSpPr>
          <p:spPr>
            <a:xfrm>
              <a:off x="1248783" y="723688"/>
              <a:ext cx="2461385" cy="615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64000" spcFirstLastPara="1" rIns="6400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access Owner/Pet info; Trigger Email notification to the owner</a:t>
              </a:r>
              <a:endParaRPr sz="1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Demo: Not the everyday pet rescue story.</a:t>
            </a:r>
            <a:endParaRPr b="1"/>
          </a:p>
        </p:txBody>
      </p:sp>
      <p:sp>
        <p:nvSpPr>
          <p:cNvPr id="188" name="Google Shape;188;p30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0" name="Google Shape;190;p30" title="Short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25" y="1031900"/>
            <a:ext cx="7504224" cy="3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197" name="Google Shape;197;p31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198" name="Google Shape;198;p31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59" y="1665394"/>
            <a:ext cx="5416120" cy="27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100" y="1055533"/>
            <a:ext cx="6224026" cy="335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07" name="Google Shape;207;p32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08" name="Google Shape;208;p32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59" y="1665394"/>
            <a:ext cx="5416120" cy="274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900" y="993449"/>
            <a:ext cx="6971176" cy="37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609624" y="472802"/>
            <a:ext cx="7826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/>
              <a:t>Demo</a:t>
            </a:r>
            <a:endParaRPr b="1"/>
          </a:p>
        </p:txBody>
      </p:sp>
      <p:sp>
        <p:nvSpPr>
          <p:cNvPr id="217" name="Google Shape;217;p33"/>
          <p:cNvSpPr txBox="1"/>
          <p:nvPr>
            <p:ph idx="3" type="body"/>
          </p:nvPr>
        </p:nvSpPr>
        <p:spPr>
          <a:xfrm>
            <a:off x="6760449" y="4788398"/>
            <a:ext cx="2383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139700" lvl="0" marL="1778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600"/>
              <a:buNone/>
            </a:pPr>
            <a:r>
              <a:t/>
            </a:r>
            <a:endParaRPr/>
          </a:p>
        </p:txBody>
      </p:sp>
      <p:cxnSp>
        <p:nvCxnSpPr>
          <p:cNvPr id="218" name="Google Shape;218;p33"/>
          <p:cNvCxnSpPr/>
          <p:nvPr/>
        </p:nvCxnSpPr>
        <p:spPr>
          <a:xfrm>
            <a:off x="677636" y="840980"/>
            <a:ext cx="115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330" y="677700"/>
            <a:ext cx="4365263" cy="38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